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3" r:id="rId2"/>
    <p:sldId id="299" r:id="rId3"/>
    <p:sldId id="311" r:id="rId4"/>
    <p:sldId id="312" r:id="rId5"/>
    <p:sldId id="262" r:id="rId6"/>
    <p:sldId id="300" r:id="rId7"/>
    <p:sldId id="264" r:id="rId8"/>
    <p:sldId id="298" r:id="rId9"/>
    <p:sldId id="270" r:id="rId10"/>
    <p:sldId id="297" r:id="rId11"/>
    <p:sldId id="290" r:id="rId12"/>
    <p:sldId id="314" r:id="rId13"/>
    <p:sldId id="291" r:id="rId14"/>
    <p:sldId id="296" r:id="rId15"/>
    <p:sldId id="305" r:id="rId16"/>
    <p:sldId id="257" r:id="rId17"/>
    <p:sldId id="303" r:id="rId18"/>
    <p:sldId id="302" r:id="rId19"/>
    <p:sldId id="306" r:id="rId20"/>
    <p:sldId id="307" r:id="rId21"/>
    <p:sldId id="308" r:id="rId22"/>
    <p:sldId id="309" r:id="rId23"/>
    <p:sldId id="313" r:id="rId24"/>
    <p:sldId id="289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899"/>
  </p:normalViewPr>
  <p:slideViewPr>
    <p:cSldViewPr>
      <p:cViewPr varScale="1">
        <p:scale>
          <a:sx n="124" d="100"/>
          <a:sy n="124" d="100"/>
        </p:scale>
        <p:origin x="6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62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3D445-6EEC-4F78-B7D3-2CCAE95D9329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55300-25F0-40E8-A00D-70F29ABA1C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69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079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자회사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마인즈랩은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산업 각 분야에서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제공하고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콜마인즈와는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음성인식과 텍스트 분석을 중심으로 한 고객센터 분석 및 자동화 솔루션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마인즈앤컴퍼니와는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컨설팅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에임로보틱스와는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로봇 사업을 펼치고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 분야에서는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마인즈에듀와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해외 진출을 목표로 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영어교육 사업을 진행하며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눈으로 보는 전화영어 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이지톡’을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론칭한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09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마인즈랩은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회원사로서 연구진들과 함께 공동 연구를 추진한다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자연어 처리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비전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강화학습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연구개발 주요 영역에서 최신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R&amp;D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수행할 예정이다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http://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it.chosun.com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/site/data/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html_dir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/2019/03/19/2019031901617.html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46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글로벌전자회사 실시간 콜센터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및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프로젝트 수주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마인즈랩은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글로벌 전자회사의 북미지역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상담콜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(750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실시간으로 분석하는 업무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50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마인즈랩은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금융상품 판매 서비스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로보어드바이저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사업을 확장하는 방안을 검토만 하고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법적으로 금융상품은 대면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 대 사람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판매만 가능하기 때문이다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1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3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BSK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인베스트먼트에서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인베스트먼트에서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투자받았다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산업은행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하나은행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자금을 유치했다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기업은행과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투자증권이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조성한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`IBK-NH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스몰자이언트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사모펀드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(PEF)`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억원어치를 확보했다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737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488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85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	</a:t>
            </a:r>
            <a:r>
              <a:rPr lang="en-US" altLang="ko-KR" dirty="0"/>
              <a:t>57,000</a:t>
            </a:r>
            <a:r>
              <a:rPr lang="ko-KR" altLang="en-US" dirty="0"/>
              <a:t>여건의 </a:t>
            </a:r>
            <a:r>
              <a:rPr lang="ko-KR" altLang="en-US" dirty="0" err="1"/>
              <a:t>학습데이터</a:t>
            </a:r>
            <a:r>
              <a:rPr lang="ko-KR" altLang="en-US" dirty="0"/>
              <a:t> 구축을 통해 단순 키워드 검색 수준의 상담에서 나아가 시민의 질문에 추론하여 답변하는 쌍방향 대화가 가능하고</a:t>
            </a:r>
            <a:r>
              <a:rPr lang="en-US" altLang="ko-KR" dirty="0"/>
              <a:t>,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링크</a:t>
            </a:r>
            <a:r>
              <a:rPr lang="en-US" altLang="ko-KR" dirty="0"/>
              <a:t>, </a:t>
            </a:r>
            <a:r>
              <a:rPr lang="ko-KR" altLang="en-US" dirty="0"/>
              <a:t>이미지 등 다양한 형태로 서비스 제공</a:t>
            </a:r>
            <a:r>
              <a:rPr lang="en-US" altLang="ko-KR" dirty="0"/>
              <a:t>13) ※ ′18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시범서비스 후 </a:t>
            </a:r>
            <a:r>
              <a:rPr lang="en-US" altLang="ko-KR" dirty="0"/>
              <a:t>6</a:t>
            </a:r>
            <a:r>
              <a:rPr lang="ko-KR" altLang="en-US" dirty="0"/>
              <a:t>월 중으로 정식 서비스를 개시할 예정이며</a:t>
            </a:r>
            <a:r>
              <a:rPr lang="en-US" altLang="ko-KR" dirty="0"/>
              <a:t>, </a:t>
            </a:r>
            <a:r>
              <a:rPr lang="ko-KR" altLang="en-US" dirty="0"/>
              <a:t>향후 교통</a:t>
            </a:r>
            <a:r>
              <a:rPr lang="en-US" altLang="ko-KR" dirty="0"/>
              <a:t>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관광 등 시정 전 분야로 확대 예정</a:t>
            </a:r>
            <a:r>
              <a:rPr lang="en-US" altLang="ko-KR" dirty="0"/>
              <a:t>14)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8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296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65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음성인식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‧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기계독해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질의응답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‧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문서 분류기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스마트팩토리 솔루션 등으로 사업 분야를 넓힌다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55300-25F0-40E8-A00D-70F29ABA1C4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0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2019. 4. 29.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tif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0.tiff"/><Relationship Id="rId4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4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 rot="16968774">
            <a:off x="2093720" y="828208"/>
            <a:ext cx="9999153" cy="57034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4644008" y="2224205"/>
            <a:ext cx="7304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MINDS LAB </a:t>
            </a:r>
            <a:endParaRPr lang="ko-KR" altLang="en-US" sz="6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940152" y="3274293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- AI </a:t>
            </a:r>
            <a:r>
              <a:rPr lang="ko-KR" altLang="en-US" sz="2800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스타트업</a:t>
            </a:r>
            <a:endParaRPr lang="ko-KR" altLang="en-US" sz="28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14166" y="5229200"/>
            <a:ext cx="2294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정보통신융합</a:t>
            </a:r>
            <a:endParaRPr lang="en-US" altLang="ko-KR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컴퓨터공학부 </a:t>
            </a:r>
            <a:endParaRPr lang="en-US" altLang="ko-KR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 algn="r"/>
            <a:r>
              <a:rPr lang="ko-KR" altLang="en-US" sz="2000" dirty="0" err="1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조철준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935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0512" y="1223754"/>
            <a:ext cx="31328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Current Status</a:t>
            </a:r>
            <a:endParaRPr lang="ko-KR" altLang="en-US" sz="25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91743" y="1750169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C7D40F-595E-6246-A571-32A343827E41}"/>
              </a:ext>
            </a:extLst>
          </p:cNvPr>
          <p:cNvSpPr txBox="1"/>
          <p:nvPr/>
        </p:nvSpPr>
        <p:spPr>
          <a:xfrm>
            <a:off x="611560" y="2780928"/>
            <a:ext cx="70476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2019.04 - 173</a:t>
            </a:r>
            <a:r>
              <a:rPr kumimoji="1" lang="ko-KR" altLang="en-US" dirty="0"/>
              <a:t>억 규모의 시리즈 </a:t>
            </a:r>
            <a:r>
              <a:rPr kumimoji="1" lang="en-US" altLang="ko-KR" dirty="0"/>
              <a:t>C </a:t>
            </a:r>
            <a:r>
              <a:rPr kumimoji="1" lang="ko-KR" altLang="en-US" dirty="0"/>
              <a:t>투자 유치</a:t>
            </a:r>
            <a:r>
              <a:rPr kumimoji="1" lang="en-US" altLang="ko-KR" dirty="0"/>
              <a:t>. (</a:t>
            </a:r>
            <a:r>
              <a:rPr kumimoji="1" lang="ko-KR" altLang="en-US" dirty="0"/>
              <a:t>누적 투자액 </a:t>
            </a:r>
            <a:r>
              <a:rPr kumimoji="1" lang="en-US" altLang="ko-KR" dirty="0"/>
              <a:t>263</a:t>
            </a:r>
            <a:r>
              <a:rPr kumimoji="1" lang="ko-KR" altLang="en-US" dirty="0"/>
              <a:t>억원</a:t>
            </a:r>
            <a:r>
              <a:rPr kumimoji="1" lang="en-US" altLang="ko-KR" dirty="0"/>
              <a:t>) </a:t>
            </a:r>
          </a:p>
          <a:p>
            <a:r>
              <a:rPr kumimoji="1" lang="en-US" altLang="ko-KR" dirty="0"/>
              <a:t>2019.04 </a:t>
            </a:r>
            <a:r>
              <a:rPr kumimoji="1" lang="ko-KR" altLang="en-US" dirty="0"/>
              <a:t>기준 기업 가치 약 </a:t>
            </a:r>
            <a:r>
              <a:rPr kumimoji="1" lang="en-US" altLang="ko-KR" dirty="0"/>
              <a:t>930</a:t>
            </a:r>
            <a:r>
              <a:rPr kumimoji="1" lang="ko-KR" altLang="en-US" dirty="0"/>
              <a:t>억원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현재 기업공개</a:t>
            </a:r>
            <a:r>
              <a:rPr kumimoji="1" lang="en-US" altLang="ko-KR" dirty="0"/>
              <a:t>(IPO)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추진 중</a:t>
            </a:r>
            <a:r>
              <a:rPr kumimoji="1" lang="en-US" altLang="ko-KR" dirty="0"/>
              <a:t>. </a:t>
            </a:r>
            <a:r>
              <a:rPr lang="ko-KR" altLang="en-US" dirty="0" err="1"/>
              <a:t>미래에셋대우</a:t>
            </a:r>
            <a:r>
              <a:rPr lang="en-US" altLang="ko-KR" dirty="0"/>
              <a:t>, NH</a:t>
            </a:r>
            <a:r>
              <a:rPr lang="ko-KR" altLang="en-US" dirty="0"/>
              <a:t>투자증권 등 주요 투자은행</a:t>
            </a:r>
            <a:r>
              <a:rPr lang="en-US" altLang="ko-KR" dirty="0"/>
              <a:t>(IB)</a:t>
            </a:r>
            <a:r>
              <a:rPr lang="ko-KR" altLang="en-US" dirty="0"/>
              <a:t>들이 대부분 경쟁 입찰에 참여</a:t>
            </a:r>
            <a:r>
              <a:rPr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사원수 </a:t>
            </a:r>
            <a:r>
              <a:rPr lang="en-US" altLang="ko-KR" dirty="0"/>
              <a:t>78</a:t>
            </a:r>
            <a:r>
              <a:rPr lang="ko-KR" altLang="en-US" dirty="0"/>
              <a:t>명 </a:t>
            </a:r>
            <a:r>
              <a:rPr lang="en-US" altLang="ko-KR" dirty="0"/>
              <a:t>(2018.12.31 </a:t>
            </a:r>
            <a:r>
              <a:rPr lang="ko-KR" altLang="en-US" dirty="0"/>
              <a:t>기준</a:t>
            </a:r>
            <a:r>
              <a:rPr lang="en-US" altLang="ko-KR" dirty="0"/>
              <a:t>)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8B73C-1DE8-314F-A51F-690EAAAEE386}"/>
              </a:ext>
            </a:extLst>
          </p:cNvPr>
          <p:cNvSpPr txBox="1"/>
          <p:nvPr/>
        </p:nvSpPr>
        <p:spPr>
          <a:xfrm>
            <a:off x="7074" y="209989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Minds lab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D2817E-AA36-7544-B8F0-4545F26B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6" y="816620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2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331" y="-4553"/>
            <a:ext cx="5137759" cy="987524"/>
            <a:chOff x="-19845" y="-1075039"/>
            <a:chExt cx="7760195" cy="1491580"/>
          </a:xfrm>
        </p:grpSpPr>
        <p:sp>
          <p:nvSpPr>
            <p:cNvPr id="164" name="직사각형 163"/>
            <p:cNvSpPr/>
            <p:nvPr/>
          </p:nvSpPr>
          <p:spPr>
            <a:xfrm>
              <a:off x="-19845" y="141085"/>
              <a:ext cx="7760195" cy="27545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-19845" y="-87515"/>
              <a:ext cx="1567509" cy="50405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-19845" y="-570983"/>
              <a:ext cx="919437" cy="987524"/>
            </a:xfrm>
            <a:prstGeom prst="rect">
              <a:avLst/>
            </a:prstGeom>
            <a:solidFill>
              <a:schemeClr val="tx2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-19844" y="-1075039"/>
              <a:ext cx="459718" cy="1491580"/>
            </a:xfrm>
            <a:prstGeom prst="rect">
              <a:avLst/>
            </a:prstGeom>
            <a:solidFill>
              <a:schemeClr val="tx2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1187624" y="291773"/>
            <a:ext cx="3132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Products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4F8FB3-C53B-BB40-AFC8-D219A03E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1" y="1412776"/>
            <a:ext cx="1787202" cy="1728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81CEE2-3B01-0C4B-82B2-6F148141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01" y="3140967"/>
            <a:ext cx="1788802" cy="832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95B2B8-9677-E04F-823A-E0957E35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309" y="1684066"/>
            <a:ext cx="2127227" cy="11720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BF53A2-5C70-2448-9C9F-7E4044543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566" y="1412776"/>
            <a:ext cx="1902951" cy="17281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8599E7-20DD-F049-8E76-E285A15233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317" y="3123612"/>
            <a:ext cx="2056585" cy="809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F6A190-94D8-4245-A852-3FD20F8B44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3565" y="3149271"/>
            <a:ext cx="1902952" cy="6983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7C3133-2D0C-5641-B43B-5C3A13522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181" y="1412776"/>
            <a:ext cx="1762498" cy="13914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C069C8-54DA-A242-8076-477152E378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2180" y="3121843"/>
            <a:ext cx="1778252" cy="725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80CC868-9E0F-4A46-9D51-CF0A0FBE42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2703" y="4121968"/>
            <a:ext cx="2360862" cy="161128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E58D2ED-EEFE-4942-BE06-3197FAC695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8497" y="5740070"/>
            <a:ext cx="2355822" cy="7852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2DF501-E2BA-8E4D-BA00-67A020525C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1030" y="4311901"/>
            <a:ext cx="1595339" cy="11333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A6874C-1706-2C4F-9E95-937B27E58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9512" y="5789588"/>
            <a:ext cx="1883788" cy="73575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1C2B5D-BAF5-6042-A401-DBDF8BDBF4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0020" y="4230927"/>
            <a:ext cx="1159814" cy="15189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084E1B-62EB-3341-9884-EBA8D95975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1196" y="5963575"/>
            <a:ext cx="1518969" cy="48976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E81DC06-5D86-424F-86BF-5B768F5F75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01216" y="4209984"/>
            <a:ext cx="1422753" cy="16672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5406184-F98B-0043-AC28-3C704A2511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57043" y="6050547"/>
            <a:ext cx="1687636" cy="3061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F898A8C-5BF2-8B40-AFDA-763B526CFF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94719" y="44624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75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05B80-1A44-DD4C-8D86-F7AB59F5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8AA8D-85A2-F54F-9A90-43A71D6D4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C3481-0AD3-4A47-BFDF-F01C90281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67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2331" y="-4553"/>
            <a:ext cx="5137759" cy="987524"/>
            <a:chOff x="-19845" y="-1075039"/>
            <a:chExt cx="7760195" cy="1491580"/>
          </a:xfrm>
        </p:grpSpPr>
        <p:sp>
          <p:nvSpPr>
            <p:cNvPr id="164" name="직사각형 163"/>
            <p:cNvSpPr/>
            <p:nvPr/>
          </p:nvSpPr>
          <p:spPr>
            <a:xfrm>
              <a:off x="-19845" y="141085"/>
              <a:ext cx="7760195" cy="275456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-19845" y="-87515"/>
              <a:ext cx="1567509" cy="504056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-19845" y="-570983"/>
              <a:ext cx="919437" cy="987524"/>
            </a:xfrm>
            <a:prstGeom prst="rect">
              <a:avLst/>
            </a:prstGeom>
            <a:solidFill>
              <a:schemeClr val="tx2">
                <a:lumMod val="75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-19844" y="-1075039"/>
              <a:ext cx="459718" cy="1491580"/>
            </a:xfrm>
            <a:prstGeom prst="rect">
              <a:avLst/>
            </a:prstGeom>
            <a:solidFill>
              <a:schemeClr val="tx2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TextBox 177"/>
          <p:cNvSpPr txBox="1"/>
          <p:nvPr/>
        </p:nvSpPr>
        <p:spPr>
          <a:xfrm>
            <a:off x="1187624" y="116632"/>
            <a:ext cx="3132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Success Story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B35942-CCC3-B64B-9CB7-C28F3032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86" y="1164937"/>
            <a:ext cx="5595930" cy="26961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CB7BC76-01E0-2B4F-83B6-F474C8921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719" y="44624"/>
            <a:ext cx="1458499" cy="5241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53E101-FEAD-8F41-82AE-887F2B73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905834"/>
            <a:ext cx="5859545" cy="26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3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022FD6-CF9D-A940-825B-6E5BC949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" y="4958804"/>
            <a:ext cx="3314700" cy="1206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11033A-DE2F-CB49-BCAF-43AF2E4C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6148619"/>
            <a:ext cx="1800200" cy="328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7F9C49-FC16-124E-8217-8B93B785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5947795"/>
            <a:ext cx="1800200" cy="3287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4EEE46-B241-A24B-A3CB-0063C9E8B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" r="14260" b="27933"/>
          <a:stretch/>
        </p:blipFill>
        <p:spPr>
          <a:xfrm>
            <a:off x="683568" y="455041"/>
            <a:ext cx="7704856" cy="57904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319A04-B9A8-D145-BDD8-31C9C8092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719" y="44624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4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022FD6-CF9D-A940-825B-6E5BC9495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07" y="4670772"/>
            <a:ext cx="3314700" cy="1206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11033A-DE2F-CB49-BCAF-43AF2E4C7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860587"/>
            <a:ext cx="1800200" cy="3287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7F9C49-FC16-124E-8217-8B93B7855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5659763"/>
            <a:ext cx="1800200" cy="328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AB7B12-CDA5-F844-B1BD-6E95DEDD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48680"/>
            <a:ext cx="5652120" cy="2071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5078CA-C3B1-354F-A25D-297478E84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24944"/>
            <a:ext cx="9144000" cy="27869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C1ABCF-E1CC-D547-ABFA-DC2F40C1F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588" y="6199083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98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4464496" y="44624"/>
            <a:ext cx="464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95528" y="858778"/>
            <a:ext cx="38529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Weakness &amp; Threat</a:t>
            </a:r>
            <a:endParaRPr lang="ko-KR" altLang="en-US" sz="3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4744" y="548680"/>
            <a:ext cx="3132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Strength &amp; Opportunity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62826" y="1663840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93650" y="1663840"/>
            <a:ext cx="1056692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55626" y="2996952"/>
            <a:ext cx="3132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기술 확보와 응용</a:t>
            </a:r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확장을 도모</a:t>
            </a:r>
            <a:endParaRPr lang="en-US" altLang="ko-KR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여러 기업과</a:t>
            </a:r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연구 기관과의 협력</a:t>
            </a:r>
            <a:endParaRPr lang="en-US" altLang="ko-KR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4744" y="1919543"/>
            <a:ext cx="3132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기술력과 협력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762826" y="2582912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93650" y="2582912"/>
            <a:ext cx="1056692" cy="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223992" y="1844824"/>
            <a:ext cx="313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글로벌 경쟁력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대기업의 잠재 위협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법제 미비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52964" y="2924944"/>
            <a:ext cx="3132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글로벌 기술 경쟁력 부족 </a:t>
            </a:r>
            <a:endParaRPr lang="en-US" altLang="ko-KR" dirty="0">
              <a:solidFill>
                <a:schemeClr val="bg1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 문화의 차이에 따른 불리함</a:t>
            </a:r>
            <a:endParaRPr lang="en-US" altLang="ko-KR" dirty="0">
              <a:solidFill>
                <a:schemeClr val="bg1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카카오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네이버 등의 대기업의 공격적인 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재원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기술 확보</a:t>
            </a:r>
            <a:r>
              <a:rPr lang="en-US" altLang="ko-KR" dirty="0">
                <a:solidFill>
                  <a:schemeClr val="bg1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95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198883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06032" y="1095127"/>
            <a:ext cx="6182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j-lt"/>
                <a:ea typeface="나눔고딕OTF ExtraBold" pitchFamily="34" charset="-127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+mj-lt"/>
                <a:ea typeface="나눔고딕OTF ExtraBold" pitchFamily="34" charset="-127"/>
              </a:rPr>
              <a:t>플랫폼 과 </a:t>
            </a:r>
            <a:r>
              <a:rPr lang="en-US" altLang="ko-KR" sz="2800" dirty="0">
                <a:solidFill>
                  <a:schemeClr val="bg1"/>
                </a:solidFill>
                <a:latin typeface="+mj-lt"/>
                <a:ea typeface="나눔고딕OTF ExtraBold" pitchFamily="34" charset="-127"/>
              </a:rPr>
              <a:t> AI API </a:t>
            </a:r>
            <a:r>
              <a:rPr lang="ko-KR" altLang="en-US" sz="2800" dirty="0">
                <a:solidFill>
                  <a:schemeClr val="bg1"/>
                </a:solidFill>
                <a:latin typeface="+mj-lt"/>
                <a:ea typeface="나눔고딕OTF ExtraBold" pitchFamily="34" charset="-127"/>
              </a:rPr>
              <a:t>서비스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2E5EF3-AEF7-3744-AB96-00D0C502F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706447"/>
            <a:ext cx="4073456" cy="2090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7EE10-9957-1347-9449-5611196E0AD4}"/>
              </a:ext>
            </a:extLst>
          </p:cNvPr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Strength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04EF4B-79DB-F442-94B3-EE333C286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97" y="6361236"/>
            <a:ext cx="1458499" cy="5241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4D3917-8D54-9246-B09B-1C7F9E454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2276872"/>
            <a:ext cx="4371984" cy="2622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CB231-3B81-2249-B144-D4F31039C492}"/>
              </a:ext>
            </a:extLst>
          </p:cNvPr>
          <p:cNvSpPr txBox="1"/>
          <p:nvPr/>
        </p:nvSpPr>
        <p:spPr>
          <a:xfrm>
            <a:off x="1578206" y="2313747"/>
            <a:ext cx="172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 err="1"/>
              <a:t>maum</a:t>
            </a:r>
            <a:r>
              <a:rPr kumimoji="1" lang="en-US" altLang="ko-KR" sz="1500" dirty="0"/>
              <a:t> Cloud</a:t>
            </a:r>
            <a:endParaRPr kumimoji="1" lang="ko-KR" altLang="en-US" sz="15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573EBD-1CD4-DC4E-8DFA-C6537627A5ED}"/>
              </a:ext>
            </a:extLst>
          </p:cNvPr>
          <p:cNvSpPr/>
          <p:nvPr/>
        </p:nvSpPr>
        <p:spPr>
          <a:xfrm>
            <a:off x="-22593" y="5373216"/>
            <a:ext cx="9144000" cy="98802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808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7FFE521-4708-4A41-9EB0-1861F9FA7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51" b="21953"/>
          <a:stretch/>
        </p:blipFill>
        <p:spPr>
          <a:xfrm>
            <a:off x="4644008" y="3573016"/>
            <a:ext cx="4320480" cy="250621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0" y="1021873"/>
            <a:ext cx="8105904" cy="863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응용 분야를 확장 중 </a:t>
            </a:r>
            <a:endParaRPr lang="en-US" altLang="ko-KR" sz="24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OTF ExtraBold" pitchFamily="34" charset="-127"/>
                <a:ea typeface="나눔고딕OTF ExtraBold" pitchFamily="34" charset="-127"/>
              </a:rPr>
              <a:t>-  </a:t>
            </a:r>
            <a:r>
              <a:rPr lang="ko-KR" altLang="en-US" sz="2000" dirty="0">
                <a:latin typeface="나눔고딕OTF ExtraBold" pitchFamily="34" charset="-127"/>
                <a:ea typeface="나눔고딕OTF ExtraBold" pitchFamily="34" charset="-127"/>
              </a:rPr>
              <a:t>교육</a:t>
            </a:r>
            <a:r>
              <a:rPr lang="en-US" altLang="ko-KR" sz="2000" dirty="0">
                <a:latin typeface="나눔고딕OTF ExtraBold" pitchFamily="34" charset="-127"/>
                <a:ea typeface="나눔고딕OTF ExtraBold" pitchFamily="34" charset="-127"/>
              </a:rPr>
              <a:t>, </a:t>
            </a:r>
            <a:r>
              <a:rPr lang="ko-KR" altLang="en-US" sz="2000" dirty="0">
                <a:latin typeface="나눔고딕OTF ExtraBold" pitchFamily="34" charset="-127"/>
                <a:ea typeface="나눔고딕OTF ExtraBold" pitchFamily="34" charset="-127"/>
              </a:rPr>
              <a:t>스마트 </a:t>
            </a:r>
            <a:r>
              <a:rPr lang="ko-KR" altLang="en-US" sz="2000" dirty="0" err="1">
                <a:latin typeface="나눔고딕OTF ExtraBold" pitchFamily="34" charset="-127"/>
                <a:ea typeface="나눔고딕OTF ExtraBold" pitchFamily="34" charset="-127"/>
              </a:rPr>
              <a:t>팩토리</a:t>
            </a:r>
            <a:r>
              <a:rPr lang="ko-KR" altLang="en-US" sz="2000" dirty="0">
                <a:latin typeface="나눔고딕OTF ExtraBold" pitchFamily="34" charset="-127"/>
                <a:ea typeface="나눔고딕OTF ExtraBold" pitchFamily="34" charset="-127"/>
              </a:rPr>
              <a:t> 솔루션 등으로 사업 분야 확장 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Strength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D615CC-9954-3A4A-851F-41300103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223145"/>
            <a:ext cx="4536504" cy="26907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CED38D4-2FB7-7C47-853F-2DB42ABC2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166" y="6217220"/>
            <a:ext cx="1458499" cy="52414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586C99-81ED-A64A-AE9B-C13F7AA57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2967" y="3212976"/>
            <a:ext cx="1773289" cy="12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86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1844822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65266" y="1010083"/>
            <a:ext cx="810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기업간 협력 </a:t>
            </a:r>
            <a:r>
              <a:rPr lang="en-US" altLang="ko-KR" sz="2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– Eco Minds </a:t>
            </a:r>
            <a:endParaRPr lang="ko-KR" altLang="en-US" sz="2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6B3441-9BA1-A944-9167-E47D9B361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8831"/>
            <a:ext cx="9144000" cy="3910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AAD1F2-A515-1B4B-A614-13CDE3D43391}"/>
              </a:ext>
            </a:extLst>
          </p:cNvPr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Strength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2351FF-3DEB-FD46-8EFA-9236AC69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66" y="6361236"/>
            <a:ext cx="1458499" cy="52414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9CE43E-DC81-0046-B016-6AA4EF0E1774}"/>
              </a:ext>
            </a:extLst>
          </p:cNvPr>
          <p:cNvSpPr/>
          <p:nvPr/>
        </p:nvSpPr>
        <p:spPr>
          <a:xfrm>
            <a:off x="-36512" y="5517232"/>
            <a:ext cx="9144000" cy="844004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5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ECAC51-F940-754A-A87E-E61F7258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28" r="13139"/>
          <a:stretch/>
        </p:blipFill>
        <p:spPr>
          <a:xfrm>
            <a:off x="35496" y="908720"/>
            <a:ext cx="9073008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1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65266" y="1010083"/>
            <a:ext cx="810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글로벌 활동 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– </a:t>
            </a:r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캐나다 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AMII </a:t>
            </a:r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연구기관과 공동 연구 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endParaRPr lang="ko-KR" altLang="en-US" sz="24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E9B04-556C-BA41-B1AB-23D58E6DD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30" y="1772816"/>
            <a:ext cx="5385058" cy="4231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9EDCA-6FD0-AF46-8568-AF34E31EE390}"/>
              </a:ext>
            </a:extLst>
          </p:cNvPr>
          <p:cNvSpPr txBox="1"/>
          <p:nvPr/>
        </p:nvSpPr>
        <p:spPr>
          <a:xfrm>
            <a:off x="6804248" y="6185601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2019.03.</a:t>
            </a:r>
            <a:endParaRPr kumimoji="1"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82554F-9E8E-A84E-95B6-7A87A060DC6D}"/>
              </a:ext>
            </a:extLst>
          </p:cNvPr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Strength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0BD3654-D55E-B546-9DCB-9718B051D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66" y="6217220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5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65266" y="1010083"/>
            <a:ext cx="810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글로벌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기술 경쟁력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 </a:t>
            </a:r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미비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34A77C-F898-0E4F-B34A-FB4B30552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1844824"/>
            <a:ext cx="8547100" cy="191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8D3164-A1A6-1F4D-BD4D-91B29164FF97}"/>
              </a:ext>
            </a:extLst>
          </p:cNvPr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Weakness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1D12282-E99D-834C-AC9F-2B5D7AAC0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66" y="6217220"/>
            <a:ext cx="1458499" cy="5241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99DE6-48F3-954F-9A6D-C07807B8604D}"/>
              </a:ext>
            </a:extLst>
          </p:cNvPr>
          <p:cNvSpPr txBox="1"/>
          <p:nvPr/>
        </p:nvSpPr>
        <p:spPr>
          <a:xfrm>
            <a:off x="2735796" y="4437112"/>
            <a:ext cx="5508612" cy="1432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 err="1"/>
              <a:t>유태준</a:t>
            </a:r>
            <a:r>
              <a:rPr lang="ko-KR" altLang="en-US" sz="1500" dirty="0"/>
              <a:t> 대표는 “우리 정부도 한국에 관심이 있는 우수한 해외 개발인력이 들어와 일할 수 있게 해야 </a:t>
            </a:r>
            <a:r>
              <a:rPr lang="ko-KR" altLang="en-US" sz="1500" dirty="0" err="1"/>
              <a:t>한다”며</a:t>
            </a:r>
            <a:r>
              <a:rPr lang="ko-KR" altLang="en-US" sz="1500" dirty="0"/>
              <a:t> 국내</a:t>
            </a:r>
            <a:r>
              <a:rPr lang="en-US" altLang="ko-KR" sz="1500" dirty="0"/>
              <a:t> AI </a:t>
            </a:r>
            <a:r>
              <a:rPr lang="ko-KR" altLang="en-US" sz="1500" dirty="0"/>
              <a:t>인력 부족 문제를 역설</a:t>
            </a:r>
            <a:r>
              <a:rPr lang="en-US" altLang="ko-KR" sz="1500" dirty="0"/>
              <a:t>.</a:t>
            </a:r>
          </a:p>
          <a:p>
            <a:pPr>
              <a:lnSpc>
                <a:spcPct val="150000"/>
              </a:lnSpc>
            </a:pPr>
            <a:endParaRPr kumimoji="1"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31D859-9BE8-334C-ACED-696532199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04" y="4509120"/>
            <a:ext cx="14986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37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65266" y="1010083"/>
            <a:ext cx="810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국내 대기업</a:t>
            </a:r>
            <a:r>
              <a:rPr lang="en-US" altLang="ko-KR" sz="24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 - </a:t>
            </a:r>
            <a:r>
              <a:rPr lang="ko-KR" altLang="en-US" dirty="0" err="1"/>
              <a:t>챗봇</a:t>
            </a:r>
            <a:r>
              <a:rPr lang="ko-KR" altLang="en-US" dirty="0"/>
              <a:t> 개발 플랫폼</a:t>
            </a:r>
            <a:endParaRPr lang="ko-KR" altLang="en-US" sz="24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E0F100-D95D-3545-BDAF-24DDFE2F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031" y="2258884"/>
            <a:ext cx="3937313" cy="14601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30348A-9C98-E143-AF63-F250ED316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34" y="2281380"/>
            <a:ext cx="2736820" cy="14376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D8A89E-DC89-8443-817B-158D9D289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62" b="13659"/>
          <a:stretch/>
        </p:blipFill>
        <p:spPr>
          <a:xfrm>
            <a:off x="3686964" y="4420040"/>
            <a:ext cx="3981380" cy="14572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062504-830D-D748-B591-610E9B6D14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00" r="31736"/>
          <a:stretch/>
        </p:blipFill>
        <p:spPr>
          <a:xfrm>
            <a:off x="941833" y="4420039"/>
            <a:ext cx="2713616" cy="1457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CEBB7B-CB83-4440-96AB-9473883D5623}"/>
              </a:ext>
            </a:extLst>
          </p:cNvPr>
          <p:cNvSpPr txBox="1"/>
          <p:nvPr/>
        </p:nvSpPr>
        <p:spPr>
          <a:xfrm>
            <a:off x="107504" y="188640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Threat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96CF2E-427B-D244-8E1E-7A9F8F83C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166" y="6217220"/>
            <a:ext cx="1458499" cy="5241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FAD97A-71D1-F14A-9980-86A96D591D1B}"/>
              </a:ext>
            </a:extLst>
          </p:cNvPr>
          <p:cNvSpPr txBox="1"/>
          <p:nvPr/>
        </p:nvSpPr>
        <p:spPr>
          <a:xfrm>
            <a:off x="856273" y="177750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네이버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클로바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빌더</a:t>
            </a:r>
            <a:r>
              <a:rPr kumimoji="1" lang="en-US" altLang="ko-KR" dirty="0"/>
              <a:t>’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4F2173-A126-884F-A533-F7086E0B93CA}"/>
              </a:ext>
            </a:extLst>
          </p:cNvPr>
          <p:cNvSpPr txBox="1"/>
          <p:nvPr/>
        </p:nvSpPr>
        <p:spPr>
          <a:xfrm>
            <a:off x="899592" y="3895425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카카오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카카오 </a:t>
            </a:r>
            <a:r>
              <a:rPr kumimoji="1" lang="en-US" altLang="ko-KR" dirty="0" err="1"/>
              <a:t>i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오픈빌더</a:t>
            </a:r>
            <a:r>
              <a:rPr kumimoji="1" lang="en-US" altLang="ko-KR" dirty="0"/>
              <a:t>’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06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30590" y="642754"/>
            <a:ext cx="47215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Conclusion 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1822" y="1233068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02D11D-DAE5-1447-B155-AA605C80B3AC}"/>
              </a:ext>
            </a:extLst>
          </p:cNvPr>
          <p:cNvSpPr txBox="1"/>
          <p:nvPr/>
        </p:nvSpPr>
        <p:spPr>
          <a:xfrm>
            <a:off x="1115616" y="2701153"/>
            <a:ext cx="6480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글로벌 경쟁력 확보 및 글로벌 기업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단체와의 협력 체제 구축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 기술 및 재원 확보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스타트업의</a:t>
            </a:r>
            <a:r>
              <a:rPr kumimoji="1" lang="ko-KR" altLang="en-US" dirty="0"/>
              <a:t> 빠른 적응력을 활용해서 다양한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응용으로의 비즈니스 모델 탐색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9C24A0-CC28-1A43-A213-9F7184B09DB6}"/>
              </a:ext>
            </a:extLst>
          </p:cNvPr>
          <p:cNvSpPr txBox="1"/>
          <p:nvPr/>
        </p:nvSpPr>
        <p:spPr>
          <a:xfrm>
            <a:off x="911998" y="1793460"/>
            <a:ext cx="3443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err="1">
                <a:solidFill>
                  <a:schemeClr val="accent1"/>
                </a:solidFill>
              </a:rPr>
              <a:t>마인즈랩</a:t>
            </a:r>
            <a:r>
              <a:rPr kumimoji="1" lang="ko-KR" altLang="en-US" sz="2400" dirty="0" err="1">
                <a:solidFill>
                  <a:schemeClr val="tx2">
                    <a:lumMod val="75000"/>
                  </a:schemeClr>
                </a:solidFill>
              </a:rPr>
              <a:t>의</a:t>
            </a:r>
            <a:r>
              <a:rPr kumimoji="1" lang="ko-KR" altLang="en-US" sz="2400" dirty="0">
                <a:solidFill>
                  <a:schemeClr val="tx2">
                    <a:lumMod val="75000"/>
                  </a:schemeClr>
                </a:solidFill>
              </a:rPr>
              <a:t> 추후 전략</a:t>
            </a:r>
          </a:p>
        </p:txBody>
      </p:sp>
    </p:spTree>
    <p:extLst>
      <p:ext uri="{BB962C8B-B14F-4D97-AF65-F5344CB8AC3E}">
        <p14:creationId xmlns:p14="http://schemas.microsoft.com/office/powerpoint/2010/main" val="149891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1"/>
            <a:ext cx="9144000" cy="3223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0" y="6597354"/>
            <a:ext cx="9144000" cy="260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0" y="2253568"/>
            <a:ext cx="9144000" cy="214754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b="1"/>
          </a:p>
        </p:txBody>
      </p:sp>
      <p:sp>
        <p:nvSpPr>
          <p:cNvPr id="41" name="직각 삼각형 40"/>
          <p:cNvSpPr/>
          <p:nvPr/>
        </p:nvSpPr>
        <p:spPr>
          <a:xfrm>
            <a:off x="-12700" y="3800071"/>
            <a:ext cx="613736" cy="613736"/>
          </a:xfrm>
          <a:prstGeom prst="rtTriangle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2" name="직각 삼각형 41"/>
          <p:cNvSpPr/>
          <p:nvPr/>
        </p:nvSpPr>
        <p:spPr>
          <a:xfrm>
            <a:off x="-12700" y="3186334"/>
            <a:ext cx="613736" cy="613736"/>
          </a:xfrm>
          <a:prstGeom prst="rtTriangl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3" name="직각 삼각형 42"/>
          <p:cNvSpPr/>
          <p:nvPr/>
        </p:nvSpPr>
        <p:spPr>
          <a:xfrm>
            <a:off x="583172" y="3186334"/>
            <a:ext cx="613736" cy="613736"/>
          </a:xfrm>
          <a:prstGeom prst="rtTriangl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4" name="직각 삼각형 43"/>
          <p:cNvSpPr/>
          <p:nvPr/>
        </p:nvSpPr>
        <p:spPr>
          <a:xfrm>
            <a:off x="583172" y="3800071"/>
            <a:ext cx="613736" cy="613736"/>
          </a:xfrm>
          <a:prstGeom prst="rtTriangle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5" name="직각 삼각형 44"/>
          <p:cNvSpPr/>
          <p:nvPr/>
        </p:nvSpPr>
        <p:spPr>
          <a:xfrm>
            <a:off x="1184287" y="3800071"/>
            <a:ext cx="613736" cy="613736"/>
          </a:xfrm>
          <a:prstGeom prst="rtTriangle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47" name="직각 삼각형 46"/>
          <p:cNvSpPr/>
          <p:nvPr/>
        </p:nvSpPr>
        <p:spPr>
          <a:xfrm>
            <a:off x="1184287" y="3186334"/>
            <a:ext cx="613736" cy="61373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3" name="직각 삼각형 52"/>
          <p:cNvSpPr/>
          <p:nvPr/>
        </p:nvSpPr>
        <p:spPr>
          <a:xfrm>
            <a:off x="1184287" y="2572598"/>
            <a:ext cx="613736" cy="613736"/>
          </a:xfrm>
          <a:prstGeom prst="rtTriangle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4" name="직각 삼각형 53"/>
          <p:cNvSpPr/>
          <p:nvPr/>
        </p:nvSpPr>
        <p:spPr>
          <a:xfrm>
            <a:off x="583172" y="2572598"/>
            <a:ext cx="613736" cy="613736"/>
          </a:xfrm>
          <a:prstGeom prst="rtTriangl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5" name="직각 삼각형 54"/>
          <p:cNvSpPr/>
          <p:nvPr/>
        </p:nvSpPr>
        <p:spPr>
          <a:xfrm>
            <a:off x="-12700" y="2572598"/>
            <a:ext cx="613736" cy="613736"/>
          </a:xfrm>
          <a:prstGeom prst="rtTriangl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6" name="직각 삼각형 55"/>
          <p:cNvSpPr/>
          <p:nvPr/>
        </p:nvSpPr>
        <p:spPr>
          <a:xfrm>
            <a:off x="1798024" y="3186334"/>
            <a:ext cx="613736" cy="613736"/>
          </a:xfrm>
          <a:prstGeom prst="rtTriangle">
            <a:avLst/>
          </a:prstGeom>
          <a:solidFill>
            <a:schemeClr val="bg1">
              <a:lumMod val="65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57" name="직각 삼각형 56"/>
          <p:cNvSpPr/>
          <p:nvPr/>
        </p:nvSpPr>
        <p:spPr>
          <a:xfrm>
            <a:off x="1798024" y="3789246"/>
            <a:ext cx="613736" cy="613736"/>
          </a:xfrm>
          <a:prstGeom prst="rtTriangl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36000" tIns="48984" rIns="36000" bIns="489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79488">
              <a:spcBef>
                <a:spcPct val="50000"/>
              </a:spcBef>
            </a:pPr>
            <a:endParaRPr lang="ko-KR" altLang="en-US" sz="3200" spc="-50" dirty="0">
              <a:ln>
                <a:solidFill>
                  <a:srgbClr val="777777">
                    <a:alpha val="0"/>
                  </a:srgb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 rot="10800000">
            <a:off x="8125566" y="-4553"/>
            <a:ext cx="1037794" cy="333718"/>
          </a:xfrm>
          <a:prstGeom prst="rect">
            <a:avLst/>
          </a:prstGeom>
          <a:solidFill>
            <a:schemeClr val="tx2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직사각형 165"/>
          <p:cNvSpPr/>
          <p:nvPr/>
        </p:nvSpPr>
        <p:spPr>
          <a:xfrm rot="10800000">
            <a:off x="8554632" y="-4553"/>
            <a:ext cx="608728" cy="653806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/>
          <p:cNvSpPr/>
          <p:nvPr/>
        </p:nvSpPr>
        <p:spPr>
          <a:xfrm rot="10800000">
            <a:off x="8858996" y="-4553"/>
            <a:ext cx="304364" cy="987524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986333" y="2942618"/>
            <a:ext cx="5872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THANK YOU</a:t>
            </a:r>
            <a:endParaRPr lang="ko-KR" altLang="en-US" sz="5400" dirty="0">
              <a:solidFill>
                <a:schemeClr val="bg1">
                  <a:lumMod val="9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88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C87149-0CDB-D448-ACB6-D524F8F85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0" y="2996952"/>
            <a:ext cx="3635896" cy="13066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B68DCE-E219-E84A-8547-2D5344DC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552116"/>
            <a:ext cx="1787202" cy="17281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3DEA6F-459D-8245-9785-23353FCB1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769" y="3683772"/>
            <a:ext cx="1762498" cy="1391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6D438-0F89-9046-80A0-058F2AD5B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6" y="4489187"/>
            <a:ext cx="2127227" cy="11720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6BF50E-8192-EB4C-AE3D-16DC79FB839D}"/>
              </a:ext>
            </a:extLst>
          </p:cNvPr>
          <p:cNvSpPr txBox="1"/>
          <p:nvPr/>
        </p:nvSpPr>
        <p:spPr>
          <a:xfrm>
            <a:off x="1043608" y="1354411"/>
            <a:ext cx="684076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dirty="0">
                <a:solidFill>
                  <a:srgbClr val="0070C0"/>
                </a:solidFill>
              </a:rPr>
              <a:t>핵심기술 </a:t>
            </a:r>
            <a:r>
              <a:rPr kumimoji="1" lang="en-US" altLang="ko-KR" dirty="0"/>
              <a:t>: STT, NLU, </a:t>
            </a:r>
            <a:r>
              <a:rPr kumimoji="1" lang="ko-KR" altLang="en-US" dirty="0" err="1"/>
              <a:t>딥러닝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대화</a:t>
            </a:r>
            <a:r>
              <a:rPr kumimoji="1" lang="en-US" altLang="ko-KR" dirty="0"/>
              <a:t>, QA, AI</a:t>
            </a:r>
            <a:r>
              <a:rPr kumimoji="1" lang="ko-KR" altLang="en-US" dirty="0"/>
              <a:t> 플랫폼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빅데이터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A66470-482B-1D4F-8E21-E3CFF404134E}"/>
              </a:ext>
            </a:extLst>
          </p:cNvPr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4F6B52-FE1E-5A4C-BD92-558C1D33D2FF}"/>
              </a:ext>
            </a:extLst>
          </p:cNvPr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72A079-3F6B-F648-903E-6D429925E357}"/>
              </a:ext>
            </a:extLst>
          </p:cNvPr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104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011822" y="1233068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11822" y="719501"/>
            <a:ext cx="603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AI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응용 </a:t>
            </a:r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- </a:t>
            </a:r>
            <a:r>
              <a:rPr lang="ko-KR" altLang="en-US" dirty="0" err="1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챗봇</a:t>
            </a:r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디지털 </a:t>
            </a:r>
            <a:r>
              <a:rPr lang="ko-KR" altLang="en-US" dirty="0" err="1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어시스턴트</a:t>
            </a:r>
            <a:endParaRPr lang="ko-KR" altLang="en-US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5B7F6-3015-124A-A889-76BF0345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4" y="2420888"/>
            <a:ext cx="1940857" cy="12961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4B2630-AA3D-F24E-AEB6-0C4CD9F8F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113" y="2420888"/>
            <a:ext cx="2457268" cy="12853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D1C307-EAAD-AC45-8F62-60B5C5149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604" y="2420888"/>
            <a:ext cx="3465836" cy="12853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8A5C36-632D-3E40-A26A-F748BEDDC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62" b="13659"/>
          <a:stretch/>
        </p:blipFill>
        <p:spPr>
          <a:xfrm>
            <a:off x="1085935" y="3869084"/>
            <a:ext cx="3981380" cy="14572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7BDFEA-6282-B442-A134-832964421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5379" y="3887508"/>
            <a:ext cx="2302093" cy="14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4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30591" y="642754"/>
            <a:ext cx="3132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Market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1822" y="1233068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30591" y="2924944"/>
            <a:ext cx="3857433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accent1"/>
                </a:solidFill>
                <a:latin typeface="나눔고딕OTF" pitchFamily="34" charset="-127"/>
                <a:ea typeface="나눔고딕OTF" pitchFamily="34" charset="-127"/>
              </a:rPr>
              <a:t>빠른 </a:t>
            </a:r>
            <a:r>
              <a:rPr lang="ko-KR" altLang="en-US" sz="3000" dirty="0">
                <a:latin typeface="나눔고딕OTF" pitchFamily="34" charset="-127"/>
                <a:ea typeface="나눔고딕OTF" pitchFamily="34" charset="-127"/>
              </a:rPr>
              <a:t>속도로 성장 중인  </a:t>
            </a:r>
            <a:r>
              <a:rPr lang="ko-KR" altLang="en-US" sz="3000" dirty="0" err="1">
                <a:solidFill>
                  <a:schemeClr val="accent1"/>
                </a:solidFill>
                <a:latin typeface="나눔고딕OTF" pitchFamily="34" charset="-127"/>
                <a:ea typeface="나눔고딕OTF" pitchFamily="34" charset="-127"/>
              </a:rPr>
              <a:t>챗봇</a:t>
            </a:r>
            <a:r>
              <a:rPr lang="ko-KR" altLang="en-US" sz="3000" dirty="0">
                <a:latin typeface="나눔고딕OTF" pitchFamily="34" charset="-127"/>
                <a:ea typeface="나눔고딕OTF" pitchFamily="34" charset="-127"/>
              </a:rPr>
              <a:t> 시장</a:t>
            </a:r>
            <a:r>
              <a:rPr lang="en-US" altLang="ko-KR" sz="3000" dirty="0">
                <a:latin typeface="나눔고딕OTF" pitchFamily="34" charset="-127"/>
                <a:ea typeface="나눔고딕OTF" pitchFamily="34" charset="-127"/>
              </a:rPr>
              <a:t>.</a:t>
            </a:r>
            <a:endParaRPr lang="ko-KR" altLang="en-US" sz="3000" dirty="0"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BFBCC2-A2F4-944D-9BF2-55F1069CA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772816"/>
            <a:ext cx="3144702" cy="42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25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15816" y="741220"/>
            <a:ext cx="6035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  <a:endParaRPr lang="ko-KR" altLang="en-US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8F08C1-3F1E-8342-A973-EBDAC29F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68" y="1633889"/>
            <a:ext cx="6048672" cy="4603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0F619F-B377-DE49-A956-BDE5090546D4}"/>
              </a:ext>
            </a:extLst>
          </p:cNvPr>
          <p:cNvSpPr txBox="1"/>
          <p:nvPr/>
        </p:nvSpPr>
        <p:spPr>
          <a:xfrm>
            <a:off x="930591" y="642754"/>
            <a:ext cx="3132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Market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5F937-BB95-E540-997B-339FEC1D87DF}"/>
              </a:ext>
            </a:extLst>
          </p:cNvPr>
          <p:cNvSpPr/>
          <p:nvPr/>
        </p:nvSpPr>
        <p:spPr>
          <a:xfrm>
            <a:off x="1011822" y="1233068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08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815484" y="711020"/>
            <a:ext cx="3085291" cy="12945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015600" y="1960124"/>
            <a:ext cx="4012784" cy="3688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033552" y="1484602"/>
            <a:ext cx="411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2014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년</a:t>
            </a:r>
            <a:r>
              <a:rPr lang="en-US" altLang="ko-KR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창업 이후 꾸준히 성장</a:t>
            </a:r>
            <a:endParaRPr lang="en-US" altLang="ko-KR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ko-KR" altLang="en-US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36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8782843" y="-4553"/>
            <a:ext cx="395536" cy="2912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8433655" y="1981"/>
            <a:ext cx="349188" cy="29127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Rectangle 1"/>
          <p:cNvSpPr/>
          <p:nvPr/>
        </p:nvSpPr>
        <p:spPr>
          <a:xfrm>
            <a:off x="-29110" y="3767606"/>
            <a:ext cx="9173109" cy="12869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  <p:txBody>
          <a:bodyPr lIns="243797" tIns="121899" rIns="243797" bIns="1218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OTF" pitchFamily="34" charset="-127"/>
              <a:ea typeface="나눔고딕OTF" pitchFamily="34" charset="-127"/>
            </a:endParaRPr>
          </a:p>
        </p:txBody>
      </p:sp>
      <p:grpSp>
        <p:nvGrpSpPr>
          <p:cNvPr id="11" name="Group 30"/>
          <p:cNvGrpSpPr/>
          <p:nvPr/>
        </p:nvGrpSpPr>
        <p:grpSpPr>
          <a:xfrm>
            <a:off x="1032009" y="3395980"/>
            <a:ext cx="299631" cy="465068"/>
            <a:chOff x="565078" y="2007778"/>
            <a:chExt cx="391093" cy="578982"/>
          </a:xfrm>
        </p:grpSpPr>
        <p:sp>
          <p:nvSpPr>
            <p:cNvPr id="12" name="Freeform 14"/>
            <p:cNvSpPr>
              <a:spLocks noChangeArrowheads="1"/>
            </p:cNvSpPr>
            <p:nvPr/>
          </p:nvSpPr>
          <p:spPr bwMode="auto">
            <a:xfrm>
              <a:off x="565078" y="2007778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9BBB5C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13" name="Oval 18"/>
            <p:cNvSpPr>
              <a:spLocks noChangeAspect="1"/>
            </p:cNvSpPr>
            <p:nvPr/>
          </p:nvSpPr>
          <p:spPr>
            <a:xfrm>
              <a:off x="633195" y="2077379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sp>
        <p:nvSpPr>
          <p:cNvPr id="14" name="TextBox 31"/>
          <p:cNvSpPr txBox="1">
            <a:spLocks noChangeArrowheads="1"/>
          </p:cNvSpPr>
          <p:nvPr/>
        </p:nvSpPr>
        <p:spPr bwMode="auto">
          <a:xfrm>
            <a:off x="150375" y="3585280"/>
            <a:ext cx="87864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ko-KR" sz="2000" b="1" dirty="0">
                <a:solidFill>
                  <a:schemeClr val="accent3"/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2014</a:t>
            </a:r>
            <a:endParaRPr lang="id-ID" sz="2000" b="1" dirty="0">
              <a:solidFill>
                <a:schemeClr val="accent3"/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16" name="TextBox 31"/>
          <p:cNvSpPr txBox="1">
            <a:spLocks noChangeArrowheads="1"/>
          </p:cNvSpPr>
          <p:nvPr/>
        </p:nvSpPr>
        <p:spPr bwMode="auto">
          <a:xfrm>
            <a:off x="1956035" y="3585280"/>
            <a:ext cx="87864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ko-KR" sz="2000" b="1" dirty="0">
                <a:solidFill>
                  <a:schemeClr val="accent6"/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2015</a:t>
            </a:r>
            <a:endParaRPr lang="id-ID" sz="2000" b="1" dirty="0">
              <a:solidFill>
                <a:schemeClr val="accent6"/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17" name="TextBox 31"/>
          <p:cNvSpPr txBox="1">
            <a:spLocks noChangeArrowheads="1"/>
          </p:cNvSpPr>
          <p:nvPr/>
        </p:nvSpPr>
        <p:spPr bwMode="auto">
          <a:xfrm>
            <a:off x="3851920" y="3585280"/>
            <a:ext cx="87864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ko-KR" sz="2000" b="1" dirty="0">
                <a:solidFill>
                  <a:schemeClr val="accent2"/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2016</a:t>
            </a:r>
            <a:endParaRPr lang="id-ID" sz="2000" b="1" dirty="0">
              <a:solidFill>
                <a:schemeClr val="accent2"/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5796136" y="3585280"/>
            <a:ext cx="87864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ko-KR" sz="2000" b="1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2017</a:t>
            </a:r>
            <a:endParaRPr lang="id-ID" sz="2000" b="1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20" name="TextBox 31"/>
          <p:cNvSpPr txBox="1">
            <a:spLocks noChangeArrowheads="1"/>
          </p:cNvSpPr>
          <p:nvPr/>
        </p:nvSpPr>
        <p:spPr bwMode="auto">
          <a:xfrm>
            <a:off x="251520" y="2664012"/>
            <a:ext cx="29523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ko-KR" sz="1200" b="1" dirty="0">
                <a:solidFill>
                  <a:schemeClr val="accent3"/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2014.01</a:t>
            </a:r>
          </a:p>
          <a:p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한국 전자 통신 연구원 기술이전을 통해 창업</a:t>
            </a:r>
            <a:r>
              <a:rPr lang="en-US" altLang="ko-KR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. </a:t>
            </a:r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자본금 </a:t>
            </a:r>
            <a:r>
              <a:rPr lang="en-US" altLang="ko-KR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16</a:t>
            </a:r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억원</a:t>
            </a:r>
            <a:r>
              <a:rPr lang="en-US" altLang="ko-KR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.</a:t>
            </a:r>
            <a:endParaRPr lang="id-ID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30" name="TextBox 31"/>
          <p:cNvSpPr txBox="1">
            <a:spLocks noChangeArrowheads="1"/>
          </p:cNvSpPr>
          <p:nvPr/>
        </p:nvSpPr>
        <p:spPr bwMode="auto">
          <a:xfrm>
            <a:off x="1724495" y="4335301"/>
            <a:ext cx="178422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altLang="ko-KR" sz="1200" b="1" dirty="0">
                <a:solidFill>
                  <a:schemeClr val="accent6"/>
                </a:solidFill>
                <a:latin typeface="나눔고딕OTF" pitchFamily="34" charset="-127"/>
                <a:ea typeface="나눔고딕OTF" pitchFamily="34" charset="-127"/>
              </a:rPr>
              <a:t>2015.08</a:t>
            </a:r>
            <a:endParaRPr lang="ko-KR" altLang="en-US" sz="1200" dirty="0">
              <a:solidFill>
                <a:schemeClr val="accent6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en-US" altLang="ko-KR" sz="1200" dirty="0">
                <a:latin typeface="나눔고딕OTF" pitchFamily="34" charset="-127"/>
                <a:ea typeface="나눔고딕OTF" pitchFamily="34" charset="-127"/>
              </a:rPr>
              <a:t>VC</a:t>
            </a:r>
            <a:r>
              <a:rPr lang="ko-KR" altLang="en-US" sz="1200" dirty="0">
                <a:latin typeface="나눔고딕OTF" pitchFamily="34" charset="-127"/>
                <a:ea typeface="나눔고딕OTF" pitchFamily="34" charset="-127"/>
              </a:rPr>
              <a:t>로부터 투자유치 성공</a:t>
            </a:r>
            <a:r>
              <a:rPr lang="en-US" altLang="ko-KR" sz="1200" dirty="0"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sz="1200" dirty="0">
                <a:latin typeface="나눔고딕OTF" pitchFamily="34" charset="-127"/>
                <a:ea typeface="나눔고딕OTF" pitchFamily="34" charset="-127"/>
              </a:rPr>
              <a:t>시리즈</a:t>
            </a:r>
            <a:r>
              <a:rPr lang="en-US" altLang="ko-KR" sz="1200" dirty="0">
                <a:latin typeface="나눔고딕OTF" pitchFamily="34" charset="-127"/>
                <a:ea typeface="나눔고딕OTF" pitchFamily="34" charset="-127"/>
              </a:rPr>
              <a:t>A </a:t>
            </a:r>
            <a:r>
              <a:rPr lang="en-US" altLang="ko-KR" sz="1200" b="1" dirty="0">
                <a:latin typeface="나눔고딕OTF" pitchFamily="34" charset="-127"/>
                <a:ea typeface="나눔고딕OTF" pitchFamily="34" charset="-127"/>
              </a:rPr>
              <a:t>10</a:t>
            </a:r>
            <a:r>
              <a:rPr lang="ko-KR" altLang="en-US" sz="1200" b="1" dirty="0">
                <a:latin typeface="나눔고딕OTF" pitchFamily="34" charset="-127"/>
                <a:ea typeface="나눔고딕OTF" pitchFamily="34" charset="-127"/>
              </a:rPr>
              <a:t>억</a:t>
            </a:r>
            <a:r>
              <a:rPr lang="en-US" altLang="ko-KR" sz="1200" b="1" dirty="0">
                <a:latin typeface="나눔고딕OTF" pitchFamily="34" charset="-127"/>
                <a:ea typeface="나눔고딕OTF" pitchFamily="34" charset="-127"/>
              </a:rPr>
              <a:t>, </a:t>
            </a:r>
            <a:r>
              <a:rPr lang="ko-KR" altLang="en-US" sz="1200" b="1" dirty="0">
                <a:latin typeface="나눔고딕OTF" pitchFamily="34" charset="-127"/>
                <a:ea typeface="나눔고딕OTF" pitchFamily="34" charset="-127"/>
              </a:rPr>
              <a:t>기업가치 </a:t>
            </a:r>
            <a:r>
              <a:rPr lang="en-US" altLang="ko-KR" sz="1200" b="1" dirty="0">
                <a:latin typeface="나눔고딕OTF" pitchFamily="34" charset="-127"/>
                <a:ea typeface="나눔고딕OTF" pitchFamily="34" charset="-127"/>
              </a:rPr>
              <a:t>50</a:t>
            </a:r>
            <a:r>
              <a:rPr lang="ko-KR" altLang="en-US" sz="1200" b="1" dirty="0">
                <a:latin typeface="나눔고딕OTF" pitchFamily="34" charset="-127"/>
                <a:ea typeface="나눔고딕OTF" pitchFamily="34" charset="-127"/>
              </a:rPr>
              <a:t>억원</a:t>
            </a:r>
            <a:endParaRPr lang="en-US" altLang="ko-KR" sz="1200" b="1" dirty="0">
              <a:latin typeface="나눔고딕OTF" pitchFamily="34" charset="-127"/>
              <a:ea typeface="나눔고딕OTF" pitchFamily="34" charset="-127"/>
            </a:endParaRPr>
          </a:p>
        </p:txBody>
      </p:sp>
      <p:grpSp>
        <p:nvGrpSpPr>
          <p:cNvPr id="31" name="Group 29"/>
          <p:cNvGrpSpPr/>
          <p:nvPr/>
        </p:nvGrpSpPr>
        <p:grpSpPr>
          <a:xfrm rot="10800000" flipV="1">
            <a:off x="3203849" y="3792068"/>
            <a:ext cx="250110" cy="388207"/>
            <a:chOff x="2766253" y="2939111"/>
            <a:chExt cx="391093" cy="578982"/>
          </a:xfrm>
        </p:grpSpPr>
        <p:sp>
          <p:nvSpPr>
            <p:cNvPr id="32" name="Freeform 14"/>
            <p:cNvSpPr>
              <a:spLocks noChangeArrowheads="1"/>
            </p:cNvSpPr>
            <p:nvPr/>
          </p:nvSpPr>
          <p:spPr bwMode="auto">
            <a:xfrm rot="10800000">
              <a:off x="2766253" y="2939111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F29B26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33" name="Oval 17"/>
            <p:cNvSpPr>
              <a:spLocks noChangeAspect="1"/>
            </p:cNvSpPr>
            <p:nvPr/>
          </p:nvSpPr>
          <p:spPr>
            <a:xfrm>
              <a:off x="2842148" y="3194978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sp>
        <p:nvSpPr>
          <p:cNvPr id="34" name="TextBox 31"/>
          <p:cNvSpPr txBox="1">
            <a:spLocks noChangeArrowheads="1"/>
          </p:cNvSpPr>
          <p:nvPr/>
        </p:nvSpPr>
        <p:spPr bwMode="auto">
          <a:xfrm>
            <a:off x="4033552" y="4469869"/>
            <a:ext cx="17842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altLang="ko-KR" sz="1200" b="1" dirty="0">
                <a:solidFill>
                  <a:schemeClr val="accent2"/>
                </a:solidFill>
                <a:latin typeface="나눔고딕OTF" pitchFamily="34" charset="-127"/>
                <a:ea typeface="나눔고딕OTF" pitchFamily="34" charset="-127"/>
              </a:rPr>
              <a:t>2016.08</a:t>
            </a:r>
          </a:p>
          <a:p>
            <a:r>
              <a:rPr lang="en-US" altLang="ko-KR" sz="1200" dirty="0">
                <a:latin typeface="나눔고딕OTF" pitchFamily="34" charset="-127"/>
                <a:ea typeface="나눔고딕OTF" pitchFamily="34" charset="-127"/>
              </a:rPr>
              <a:t>VC</a:t>
            </a:r>
            <a:r>
              <a:rPr lang="ko-KR" altLang="en-US" sz="1200" dirty="0">
                <a:latin typeface="나눔고딕OTF" pitchFamily="34" charset="-127"/>
                <a:ea typeface="나눔고딕OTF" pitchFamily="34" charset="-127"/>
              </a:rPr>
              <a:t>로부터 </a:t>
            </a:r>
            <a:r>
              <a:rPr lang="en-US" altLang="ko-KR" sz="1200" b="1" dirty="0">
                <a:latin typeface="나눔고딕OTF" pitchFamily="34" charset="-127"/>
                <a:ea typeface="나눔고딕OTF" pitchFamily="34" charset="-127"/>
              </a:rPr>
              <a:t>40</a:t>
            </a:r>
            <a:r>
              <a:rPr lang="ko-KR" altLang="en-US" sz="1200" b="1" dirty="0">
                <a:latin typeface="나눔고딕OTF" pitchFamily="34" charset="-127"/>
                <a:ea typeface="나눔고딕OTF" pitchFamily="34" charset="-127"/>
              </a:rPr>
              <a:t>억</a:t>
            </a:r>
            <a:r>
              <a:rPr lang="ko-KR" altLang="en-US" sz="1200" dirty="0">
                <a:latin typeface="나눔고딕OTF" pitchFamily="34" charset="-127"/>
                <a:ea typeface="나눔고딕OTF" pitchFamily="34" charset="-127"/>
              </a:rPr>
              <a:t> 투자유치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grpSp>
        <p:nvGrpSpPr>
          <p:cNvPr id="35" name="Group 31"/>
          <p:cNvGrpSpPr/>
          <p:nvPr/>
        </p:nvGrpSpPr>
        <p:grpSpPr>
          <a:xfrm rot="10800000">
            <a:off x="5111275" y="3849103"/>
            <a:ext cx="269393" cy="418134"/>
            <a:chOff x="4705368" y="1983350"/>
            <a:chExt cx="391093" cy="578982"/>
          </a:xfrm>
        </p:grpSpPr>
        <p:sp>
          <p:nvSpPr>
            <p:cNvPr id="36" name="Freeform 14"/>
            <p:cNvSpPr>
              <a:spLocks noChangeArrowheads="1"/>
            </p:cNvSpPr>
            <p:nvPr/>
          </p:nvSpPr>
          <p:spPr bwMode="auto">
            <a:xfrm>
              <a:off x="4705368" y="1983350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BD392F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37" name="Oval 28"/>
            <p:cNvSpPr>
              <a:spLocks noChangeAspect="1"/>
            </p:cNvSpPr>
            <p:nvPr/>
          </p:nvSpPr>
          <p:spPr>
            <a:xfrm>
              <a:off x="4783810" y="2052951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grpSp>
        <p:nvGrpSpPr>
          <p:cNvPr id="41" name="Group 32"/>
          <p:cNvGrpSpPr/>
          <p:nvPr/>
        </p:nvGrpSpPr>
        <p:grpSpPr>
          <a:xfrm flipH="1">
            <a:off x="7424534" y="3883612"/>
            <a:ext cx="262818" cy="407930"/>
            <a:chOff x="6906543" y="2914683"/>
            <a:chExt cx="391093" cy="578982"/>
          </a:xfrm>
        </p:grpSpPr>
        <p:sp>
          <p:nvSpPr>
            <p:cNvPr id="42" name="Freeform 14"/>
            <p:cNvSpPr>
              <a:spLocks noChangeArrowheads="1"/>
            </p:cNvSpPr>
            <p:nvPr/>
          </p:nvSpPr>
          <p:spPr bwMode="auto">
            <a:xfrm rot="10800000">
              <a:off x="6906543" y="2914683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445469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43" name="Oval 27"/>
            <p:cNvSpPr>
              <a:spLocks noChangeAspect="1"/>
            </p:cNvSpPr>
            <p:nvPr/>
          </p:nvSpPr>
          <p:spPr>
            <a:xfrm>
              <a:off x="6982438" y="3170550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grpSp>
        <p:nvGrpSpPr>
          <p:cNvPr id="44" name="Group 32"/>
          <p:cNvGrpSpPr/>
          <p:nvPr/>
        </p:nvGrpSpPr>
        <p:grpSpPr>
          <a:xfrm flipV="1">
            <a:off x="6773272" y="3444384"/>
            <a:ext cx="262818" cy="407930"/>
            <a:chOff x="6906543" y="2914683"/>
            <a:chExt cx="391093" cy="578982"/>
          </a:xfrm>
        </p:grpSpPr>
        <p:sp>
          <p:nvSpPr>
            <p:cNvPr id="45" name="Freeform 14"/>
            <p:cNvSpPr>
              <a:spLocks noChangeArrowheads="1"/>
            </p:cNvSpPr>
            <p:nvPr/>
          </p:nvSpPr>
          <p:spPr bwMode="auto">
            <a:xfrm rot="10800000">
              <a:off x="6906543" y="2914683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445469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46" name="Oval 27"/>
            <p:cNvSpPr>
              <a:spLocks noChangeAspect="1"/>
            </p:cNvSpPr>
            <p:nvPr/>
          </p:nvSpPr>
          <p:spPr>
            <a:xfrm>
              <a:off x="6982438" y="3170550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sp>
        <p:nvSpPr>
          <p:cNvPr id="56" name="TextBox 31"/>
          <p:cNvSpPr txBox="1">
            <a:spLocks noChangeArrowheads="1"/>
          </p:cNvSpPr>
          <p:nvPr/>
        </p:nvSpPr>
        <p:spPr bwMode="auto">
          <a:xfrm>
            <a:off x="5367941" y="2586698"/>
            <a:ext cx="17194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altLang="ko-KR" sz="1200" b="1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2017.02</a:t>
            </a:r>
            <a:endParaRPr lang="ko-KR" altLang="en-US" sz="1200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기술사업화 대상 미래창조과학부 </a:t>
            </a:r>
            <a:r>
              <a:rPr lang="ko-KR" altLang="en-US" sz="1200" b="1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장관상</a:t>
            </a:r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 선정</a:t>
            </a:r>
            <a:endParaRPr lang="id-ID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57" name="TextBox 31"/>
          <p:cNvSpPr txBox="1">
            <a:spLocks noChangeArrowheads="1"/>
          </p:cNvSpPr>
          <p:nvPr/>
        </p:nvSpPr>
        <p:spPr bwMode="auto">
          <a:xfrm>
            <a:off x="6755417" y="4459127"/>
            <a:ext cx="194077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altLang="ko-KR" sz="1200" b="1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2017.12</a:t>
            </a:r>
            <a:endParaRPr lang="ko-KR" altLang="en-US" sz="1200" dirty="0">
              <a:solidFill>
                <a:schemeClr val="tx2"/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대한민국 </a:t>
            </a:r>
            <a:r>
              <a:rPr lang="en-US" altLang="ko-KR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ICT </a:t>
            </a:r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대상 지능 정보 부문 </a:t>
            </a:r>
            <a:r>
              <a:rPr lang="ko-KR" altLang="en-US" sz="1200" b="1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대상</a:t>
            </a:r>
            <a:r>
              <a:rPr lang="ko-KR" altLang="en-US" sz="1200" dirty="0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 수상</a:t>
            </a:r>
            <a:endParaRPr lang="id-ID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29109" y="711020"/>
            <a:ext cx="803637" cy="12945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60220" y="973571"/>
            <a:ext cx="2294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History</a:t>
            </a:r>
            <a:endParaRPr lang="ko-KR" altLang="en-US" sz="44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47" name="TextBox 31">
            <a:extLst>
              <a:ext uri="{FF2B5EF4-FFF2-40B4-BE49-F238E27FC236}">
                <a16:creationId xmlns:a16="http://schemas.microsoft.com/office/drawing/2014/main" id="{C10EED35-2D0E-F84A-864E-1B82DFCF8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5803" y="3592013"/>
            <a:ext cx="878645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2018</a:t>
            </a:r>
            <a:endParaRPr lang="id-ID" sz="2000" b="1" dirty="0">
              <a:solidFill>
                <a:schemeClr val="tx1">
                  <a:lumMod val="95000"/>
                  <a:lumOff val="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sp>
        <p:nvSpPr>
          <p:cNvPr id="48" name="TextBox 31">
            <a:extLst>
              <a:ext uri="{FF2B5EF4-FFF2-40B4-BE49-F238E27FC236}">
                <a16:creationId xmlns:a16="http://schemas.microsoft.com/office/drawing/2014/main" id="{40F68662-465B-7547-80FA-3AC951E6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5404" y="2640368"/>
            <a:ext cx="17194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2018.06</a:t>
            </a:r>
            <a:endParaRPr lang="ko-KR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대한민국창업대상에서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산업통상부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  <a:cs typeface="Lato Regular"/>
              </a:rPr>
              <a:t>장관상</a:t>
            </a:r>
            <a:endParaRPr lang="id-ID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  <a:cs typeface="Lato Regular"/>
            </a:endParaRPr>
          </a:p>
        </p:txBody>
      </p:sp>
      <p:grpSp>
        <p:nvGrpSpPr>
          <p:cNvPr id="54" name="Group 32">
            <a:extLst>
              <a:ext uri="{FF2B5EF4-FFF2-40B4-BE49-F238E27FC236}">
                <a16:creationId xmlns:a16="http://schemas.microsoft.com/office/drawing/2014/main" id="{71B95C51-71CD-8347-8988-2E669CE56EBE}"/>
              </a:ext>
            </a:extLst>
          </p:cNvPr>
          <p:cNvGrpSpPr/>
          <p:nvPr/>
        </p:nvGrpSpPr>
        <p:grpSpPr>
          <a:xfrm rot="10800000" flipH="1">
            <a:off x="8629662" y="3453118"/>
            <a:ext cx="262818" cy="407930"/>
            <a:chOff x="6906543" y="2914683"/>
            <a:chExt cx="391093" cy="578982"/>
          </a:xfrm>
        </p:grpSpPr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5398FF58-3C0C-494D-BD17-89991E3690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6906543" y="2914683"/>
              <a:ext cx="391093" cy="578982"/>
            </a:xfrm>
            <a:custGeom>
              <a:avLst/>
              <a:gdLst>
                <a:gd name="T0" fmla="*/ 3375 w 3376"/>
                <a:gd name="T1" fmla="*/ 1688 h 5001"/>
                <a:gd name="T2" fmla="*/ 3375 w 3376"/>
                <a:gd name="T3" fmla="*/ 1688 h 5001"/>
                <a:gd name="T4" fmla="*/ 1688 w 3376"/>
                <a:gd name="T5" fmla="*/ 0 h 5001"/>
                <a:gd name="T6" fmla="*/ 0 w 3376"/>
                <a:gd name="T7" fmla="*/ 1688 h 5001"/>
                <a:gd name="T8" fmla="*/ 469 w 3376"/>
                <a:gd name="T9" fmla="*/ 2875 h 5001"/>
                <a:gd name="T10" fmla="*/ 469 w 3376"/>
                <a:gd name="T11" fmla="*/ 2875 h 5001"/>
                <a:gd name="T12" fmla="*/ 1657 w 3376"/>
                <a:gd name="T13" fmla="*/ 5000 h 5001"/>
                <a:gd name="T14" fmla="*/ 1657 w 3376"/>
                <a:gd name="T15" fmla="*/ 5000 h 5001"/>
                <a:gd name="T16" fmla="*/ 1719 w 3376"/>
                <a:gd name="T17" fmla="*/ 5000 h 5001"/>
                <a:gd name="T18" fmla="*/ 1750 w 3376"/>
                <a:gd name="T19" fmla="*/ 5000 h 5001"/>
                <a:gd name="T20" fmla="*/ 2907 w 3376"/>
                <a:gd name="T21" fmla="*/ 2875 h 5001"/>
                <a:gd name="T22" fmla="*/ 2907 w 3376"/>
                <a:gd name="T23" fmla="*/ 2875 h 5001"/>
                <a:gd name="T24" fmla="*/ 3375 w 3376"/>
                <a:gd name="T25" fmla="*/ 1688 h 5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76" h="5001">
                  <a:moveTo>
                    <a:pt x="3375" y="1688"/>
                  </a:moveTo>
                  <a:lnTo>
                    <a:pt x="3375" y="1688"/>
                  </a:lnTo>
                  <a:cubicBezTo>
                    <a:pt x="3375" y="751"/>
                    <a:pt x="2625" y="0"/>
                    <a:pt x="1688" y="0"/>
                  </a:cubicBezTo>
                  <a:cubicBezTo>
                    <a:pt x="750" y="0"/>
                    <a:pt x="0" y="751"/>
                    <a:pt x="0" y="1688"/>
                  </a:cubicBezTo>
                  <a:cubicBezTo>
                    <a:pt x="0" y="2157"/>
                    <a:pt x="188" y="2563"/>
                    <a:pt x="469" y="2875"/>
                  </a:cubicBezTo>
                  <a:lnTo>
                    <a:pt x="469" y="2875"/>
                  </a:lnTo>
                  <a:cubicBezTo>
                    <a:pt x="469" y="2875"/>
                    <a:pt x="1469" y="3844"/>
                    <a:pt x="1657" y="5000"/>
                  </a:cubicBezTo>
                  <a:lnTo>
                    <a:pt x="1657" y="5000"/>
                  </a:lnTo>
                  <a:cubicBezTo>
                    <a:pt x="1719" y="5000"/>
                    <a:pt x="1719" y="5000"/>
                    <a:pt x="1719" y="5000"/>
                  </a:cubicBezTo>
                  <a:cubicBezTo>
                    <a:pt x="1750" y="5000"/>
                    <a:pt x="1750" y="5000"/>
                    <a:pt x="1750" y="5000"/>
                  </a:cubicBezTo>
                  <a:cubicBezTo>
                    <a:pt x="1938" y="3844"/>
                    <a:pt x="2907" y="2875"/>
                    <a:pt x="2907" y="2875"/>
                  </a:cubicBezTo>
                  <a:lnTo>
                    <a:pt x="2907" y="2875"/>
                  </a:lnTo>
                  <a:cubicBezTo>
                    <a:pt x="3219" y="2563"/>
                    <a:pt x="3375" y="2157"/>
                    <a:pt x="3375" y="1688"/>
                  </a:cubicBezTo>
                </a:path>
              </a:pathLst>
            </a:custGeom>
            <a:solidFill>
              <a:srgbClr val="445469"/>
            </a:solidFill>
            <a:ln w="38100" cmpd="sng"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  <p:sp>
          <p:nvSpPr>
            <p:cNvPr id="58" name="Oval 27">
              <a:extLst>
                <a:ext uri="{FF2B5EF4-FFF2-40B4-BE49-F238E27FC236}">
                  <a16:creationId xmlns:a16="http://schemas.microsoft.com/office/drawing/2014/main" id="{710CAA23-AA96-F74A-B0DE-7FE21CF5B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2438" y="3170550"/>
              <a:ext cx="244583" cy="244583"/>
            </a:xfrm>
            <a:prstGeom prst="ellipse">
              <a:avLst/>
            </a:prstGeom>
            <a:solidFill>
              <a:srgbClr val="FFFFFF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OTF" pitchFamily="34" charset="-127"/>
                <a:ea typeface="나눔고딕OTF" pitchFamily="34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AB4427BD-D281-C245-84CC-174D3748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56" y="692696"/>
            <a:ext cx="2196919" cy="7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99592" y="627168"/>
            <a:ext cx="3132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Founder </a:t>
            </a:r>
            <a:endParaRPr lang="ko-KR" altLang="en-US" sz="30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11822" y="1233068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-46218" y="-4553"/>
            <a:ext cx="395536" cy="9087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45419" y="-4553"/>
            <a:ext cx="369710" cy="5825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714005" y="-4553"/>
            <a:ext cx="8429995" cy="29127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211960" y="1772816"/>
            <a:ext cx="3528392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유 태준 대표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서울대학교 인문 사회 학사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(1990)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공인회계사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(KICPA)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삼일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PwC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회계법인에서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20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년 가까이 정보기술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(IT)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컨설팅 업무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b="1" dirty="0" err="1">
                <a:solidFill>
                  <a:schemeClr val="tx2"/>
                </a:solidFill>
                <a:latin typeface="나눔고딕OTF" pitchFamily="34" charset="-127"/>
                <a:ea typeface="나눔고딕OTF" pitchFamily="34" charset="-127"/>
              </a:rPr>
              <a:t>마인즈랩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 창업자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, CEO</a:t>
            </a: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한국전자통신연구원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(ETRI)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OTF" pitchFamily="34" charset="-127"/>
                <a:ea typeface="나눔고딕OTF" pitchFamily="34" charset="-127"/>
              </a:rPr>
              <a:t>기술이전을 통해 창업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고딕OTF" pitchFamily="34" charset="-127"/>
              <a:ea typeface="나눔고딕OTF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55C78-C87D-D046-9C6B-EA9080F5B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24" y="1687565"/>
            <a:ext cx="3120964" cy="4360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956FB-738E-7A43-8602-8280AD0530DA}"/>
              </a:ext>
            </a:extLst>
          </p:cNvPr>
          <p:cNvSpPr txBox="1"/>
          <p:nvPr/>
        </p:nvSpPr>
        <p:spPr>
          <a:xfrm>
            <a:off x="3851919" y="5517232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"</a:t>
            </a:r>
            <a:r>
              <a:rPr kumimoji="1" lang="ko-KR" altLang="en-US" b="1" dirty="0"/>
              <a:t>인공지능 알고리즘을 보유해 음성인식</a:t>
            </a:r>
            <a:r>
              <a:rPr kumimoji="1" lang="en-US" altLang="ko-KR" b="1" dirty="0"/>
              <a:t>, </a:t>
            </a:r>
            <a:r>
              <a:rPr kumimoji="1" lang="ko-KR" altLang="en-US" b="1" dirty="0"/>
              <a:t>자연어 처리 기술 등을 가지고 창업한 것</a:t>
            </a:r>
            <a:r>
              <a:rPr kumimoji="1" lang="en-US" altLang="ko-KR" b="1" dirty="0"/>
              <a:t>"</a:t>
            </a:r>
            <a:endParaRPr kumimoji="1" lang="ko-KR" altLang="en-US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7AFF7A-3825-ED4D-A631-338B4B7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66" y="286723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0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"/>
            <a:ext cx="9144000" cy="720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75656" y="-4482"/>
            <a:ext cx="72000" cy="7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7" tIns="45709" rIns="91417" bIns="45709"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0511" y="908720"/>
            <a:ext cx="31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나눔고딕OTF ExtraBold" pitchFamily="34" charset="-127"/>
                <a:ea typeface="나눔고딕OTF ExtraBold" pitchFamily="34" charset="-127"/>
              </a:rPr>
              <a:t>Profits</a:t>
            </a:r>
            <a:endParaRPr lang="ko-KR" altLang="en-US" sz="2800" dirty="0">
              <a:solidFill>
                <a:schemeClr val="tx2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91743" y="1478107"/>
            <a:ext cx="1056692" cy="5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7074" y="209989"/>
            <a:ext cx="229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고딕OTF ExtraBold" pitchFamily="34" charset="-127"/>
                <a:ea typeface="나눔고딕OTF ExtraBold" pitchFamily="34" charset="-127"/>
              </a:rPr>
              <a:t>Minds lab</a:t>
            </a:r>
            <a:endParaRPr lang="ko-KR" altLang="en-US" sz="2000" dirty="0">
              <a:solidFill>
                <a:schemeClr val="bg1"/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C83F2-1BAC-864C-9BDA-B90DE866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50168"/>
            <a:ext cx="5816600" cy="419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4C36F-538C-9A40-BC6C-B35C2AD66591}"/>
              </a:ext>
            </a:extLst>
          </p:cNvPr>
          <p:cNvSpPr txBox="1"/>
          <p:nvPr/>
        </p:nvSpPr>
        <p:spPr>
          <a:xfrm>
            <a:off x="5220072" y="5589240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 - </a:t>
            </a:r>
            <a:r>
              <a:rPr kumimoji="1" lang="ko-KR" altLang="en-US" sz="1200" dirty="0" err="1"/>
              <a:t>잡코리아</a:t>
            </a:r>
            <a:endParaRPr kumimoji="1" lang="ko-KR" altLang="en-US" sz="1200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DFD9D879-D343-6A4D-A77B-CDC45BAF9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05" y="816620"/>
            <a:ext cx="1458499" cy="52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4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617</Words>
  <Application>Microsoft Macintosh PowerPoint</Application>
  <PresentationFormat>화면 슬라이드 쇼(4:3)</PresentationFormat>
  <Paragraphs>117</Paragraphs>
  <Slides>24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나눔고딕OTF</vt:lpstr>
      <vt:lpstr>나눔고딕OTF ExtraBold</vt:lpstr>
      <vt:lpstr>맑은 고딕</vt:lpstr>
      <vt:lpstr>Lato Regular</vt:lpstr>
      <vt:lpstr>ＭＳ Ｐゴシック</vt:lpstr>
      <vt:lpstr>Rix모던고딕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Microsoft Office User</cp:lastModifiedBy>
  <cp:revision>53</cp:revision>
  <dcterms:created xsi:type="dcterms:W3CDTF">2006-10-05T04:04:58Z</dcterms:created>
  <dcterms:modified xsi:type="dcterms:W3CDTF">2019-04-30T04:41:29Z</dcterms:modified>
</cp:coreProperties>
</file>